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0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4" r:id="rId13"/>
    <p:sldId id="268" r:id="rId14"/>
    <p:sldId id="269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715B-E858-4C9F-9448-1BA485714948}" type="datetimeFigureOut">
              <a:rPr lang="pl-PL" smtClean="0"/>
              <a:t>2016-11-07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2FC2-E1D6-4DEA-A6D8-FB463D3E33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784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715B-E858-4C9F-9448-1BA485714948}" type="datetimeFigureOut">
              <a:rPr lang="pl-PL" smtClean="0"/>
              <a:t>2016-11-07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2FC2-E1D6-4DEA-A6D8-FB463D3E33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49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715B-E858-4C9F-9448-1BA485714948}" type="datetimeFigureOut">
              <a:rPr lang="pl-PL" smtClean="0"/>
              <a:t>2016-11-07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2FC2-E1D6-4DEA-A6D8-FB463D3E33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252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715B-E858-4C9F-9448-1BA485714948}" type="datetimeFigureOut">
              <a:rPr lang="pl-PL" smtClean="0"/>
              <a:t>2016-11-07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2FC2-E1D6-4DEA-A6D8-FB463D3E33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610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715B-E858-4C9F-9448-1BA485714948}" type="datetimeFigureOut">
              <a:rPr lang="pl-PL" smtClean="0"/>
              <a:t>2016-11-07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2FC2-E1D6-4DEA-A6D8-FB463D3E33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261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715B-E858-4C9F-9448-1BA485714948}" type="datetimeFigureOut">
              <a:rPr lang="pl-PL" smtClean="0"/>
              <a:t>2016-11-07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2FC2-E1D6-4DEA-A6D8-FB463D3E33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734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715B-E858-4C9F-9448-1BA485714948}" type="datetimeFigureOut">
              <a:rPr lang="pl-PL" smtClean="0"/>
              <a:t>2016-11-07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2FC2-E1D6-4DEA-A6D8-FB463D3E33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039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715B-E858-4C9F-9448-1BA485714948}" type="datetimeFigureOut">
              <a:rPr lang="pl-PL" smtClean="0"/>
              <a:t>2016-11-07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2FC2-E1D6-4DEA-A6D8-FB463D3E33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415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715B-E858-4C9F-9448-1BA485714948}" type="datetimeFigureOut">
              <a:rPr lang="pl-PL" smtClean="0"/>
              <a:t>2016-11-07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2FC2-E1D6-4DEA-A6D8-FB463D3E33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00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715B-E858-4C9F-9448-1BA485714948}" type="datetimeFigureOut">
              <a:rPr lang="pl-PL" smtClean="0"/>
              <a:t>2016-11-07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2FC2-E1D6-4DEA-A6D8-FB463D3E33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376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715B-E858-4C9F-9448-1BA485714948}" type="datetimeFigureOut">
              <a:rPr lang="pl-PL" smtClean="0"/>
              <a:t>2016-11-07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2FC2-E1D6-4DEA-A6D8-FB463D3E33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189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0715B-E858-4C9F-9448-1BA485714948}" type="datetimeFigureOut">
              <a:rPr lang="pl-PL" smtClean="0"/>
              <a:t>2016-11-07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E2FC2-E1D6-4DEA-A6D8-FB463D3E33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2475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internationalvillage.e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21169" y="1307659"/>
            <a:ext cx="6808763" cy="2293669"/>
          </a:xfrm>
        </p:spPr>
        <p:txBody>
          <a:bodyPr>
            <a:normAutofit/>
          </a:bodyPr>
          <a:lstStyle/>
          <a:p>
            <a:pPr algn="ctr"/>
            <a:r>
              <a:rPr lang="pl-PL" sz="4800" b="1" dirty="0" smtClean="0"/>
              <a:t>PROJEKT   </a:t>
            </a:r>
            <a:r>
              <a:rPr lang="pl-PL" sz="4800" dirty="0" smtClean="0"/>
              <a:t/>
            </a:r>
            <a:br>
              <a:rPr lang="pl-PL" sz="4800" dirty="0" smtClean="0"/>
            </a:br>
            <a:r>
              <a:rPr lang="pl-PL" sz="4800" dirty="0" smtClean="0"/>
              <a:t> INTERNATIONAL VILLAGE</a:t>
            </a:r>
            <a:endParaRPr lang="pl-PL" sz="48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1599" y="3949834"/>
            <a:ext cx="2572043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92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482969" cy="732155"/>
          </a:xfrm>
        </p:spPr>
        <p:txBody>
          <a:bodyPr>
            <a:normAutofit fontScale="90000"/>
          </a:bodyPr>
          <a:lstStyle/>
          <a:p>
            <a:r>
              <a:rPr lang="pl-PL" sz="3200" b="1" dirty="0" smtClean="0"/>
              <a:t>Cena: </a:t>
            </a:r>
            <a:r>
              <a:rPr lang="pl-PL" sz="3200" dirty="0" smtClean="0"/>
              <a:t/>
            </a:r>
            <a:br>
              <a:rPr lang="pl-PL" sz="3200" dirty="0" smtClean="0"/>
            </a:b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1086" y="815926"/>
            <a:ext cx="7714957" cy="5811203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+mj-lt"/>
              </a:rPr>
              <a:t>200 Euro/uczeń ( 130 euro zaliczki + 70 euro)</a:t>
            </a:r>
          </a:p>
          <a:p>
            <a:r>
              <a:rPr lang="pl-PL" b="1" dirty="0" smtClean="0">
                <a:latin typeface="+mj-lt"/>
              </a:rPr>
              <a:t>Cena zawiera:</a:t>
            </a:r>
          </a:p>
          <a:p>
            <a:pPr marL="0" indent="0">
              <a:buNone/>
            </a:pPr>
            <a:r>
              <a:rPr lang="pl-PL" dirty="0" smtClean="0">
                <a:latin typeface="+mj-lt"/>
              </a:rPr>
              <a:t>• 6 noclegów w pokojach z łazienką w hotelu</a:t>
            </a:r>
          </a:p>
          <a:p>
            <a:pPr marL="0" indent="0">
              <a:buNone/>
            </a:pPr>
            <a:r>
              <a:rPr lang="pl-PL" dirty="0" smtClean="0">
                <a:latin typeface="+mj-lt"/>
              </a:rPr>
              <a:t> sieci </a:t>
            </a:r>
            <a:r>
              <a:rPr lang="pl-PL" dirty="0" err="1" smtClean="0">
                <a:latin typeface="+mj-lt"/>
              </a:rPr>
              <a:t>Sorea</a:t>
            </a:r>
            <a:r>
              <a:rPr lang="pl-PL" dirty="0" smtClean="0">
                <a:latin typeface="+mj-lt"/>
              </a:rPr>
              <a:t>**. Korzystanie z infrastruktury hotelu (kryty basen, sauna, boiska, bilard </a:t>
            </a:r>
            <a:r>
              <a:rPr lang="pl-PL" dirty="0" err="1" smtClean="0">
                <a:latin typeface="+mj-lt"/>
              </a:rPr>
              <a:t>itp</a:t>
            </a:r>
            <a:r>
              <a:rPr lang="pl-PL" dirty="0" smtClean="0">
                <a:latin typeface="+mj-lt"/>
              </a:rPr>
              <a:t>). </a:t>
            </a:r>
          </a:p>
          <a:p>
            <a:pPr marL="0" indent="0">
              <a:buNone/>
            </a:pPr>
            <a:r>
              <a:rPr lang="pl-PL" dirty="0" smtClean="0">
                <a:latin typeface="+mj-lt"/>
              </a:rPr>
              <a:t>• Pełne wyżywienie (3 posiłki dziennie) + kolacja</a:t>
            </a:r>
          </a:p>
          <a:p>
            <a:pPr marL="0" indent="0">
              <a:buNone/>
            </a:pPr>
            <a:r>
              <a:rPr lang="pl-PL" dirty="0" smtClean="0">
                <a:latin typeface="+mj-lt"/>
              </a:rPr>
              <a:t> w dniu przyjazdu i śniadanie + suchy prowiant w dniu wyjazdu.</a:t>
            </a:r>
          </a:p>
          <a:p>
            <a:pPr marL="0" indent="0">
              <a:buNone/>
            </a:pPr>
            <a:r>
              <a:rPr lang="pl-PL" dirty="0" smtClean="0">
                <a:latin typeface="+mj-lt"/>
              </a:rPr>
              <a:t>• Zajęcia z native speakerami.</a:t>
            </a:r>
          </a:p>
          <a:p>
            <a:pPr marL="0" indent="0">
              <a:buNone/>
            </a:pPr>
            <a:r>
              <a:rPr lang="pl-PL" dirty="0" smtClean="0">
                <a:latin typeface="+mj-lt"/>
              </a:rPr>
              <a:t>• Realizację programu projektu.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8418" y="96887"/>
            <a:ext cx="4473525" cy="317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55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Cena nie obejmuje: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336431"/>
            <a:ext cx="6786489" cy="5275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>
                <a:latin typeface="+mj-lt"/>
              </a:rPr>
              <a:t>Wstępu do parku wodnego „</a:t>
            </a:r>
            <a:r>
              <a:rPr lang="pl-PL" dirty="0" err="1" smtClean="0">
                <a:latin typeface="+mj-lt"/>
              </a:rPr>
              <a:t>Aqua</a:t>
            </a:r>
            <a:r>
              <a:rPr lang="pl-PL" dirty="0" smtClean="0">
                <a:latin typeface="+mj-lt"/>
              </a:rPr>
              <a:t> City” </a:t>
            </a:r>
          </a:p>
          <a:p>
            <a:pPr marL="0" indent="0">
              <a:buNone/>
            </a:pPr>
            <a:r>
              <a:rPr lang="pl-PL" dirty="0" smtClean="0">
                <a:latin typeface="+mj-lt"/>
              </a:rPr>
              <a:t>( ok. 10 EURO/osoba).</a:t>
            </a:r>
          </a:p>
          <a:p>
            <a:pPr marL="0" indent="0">
              <a:buNone/>
            </a:pPr>
            <a:r>
              <a:rPr lang="pl-PL" dirty="0" smtClean="0">
                <a:latin typeface="+mj-lt"/>
              </a:rPr>
              <a:t>• Biletów wstępu i usług przewodników lokalnych ( ok. 5 EURO/osoba).</a:t>
            </a:r>
          </a:p>
          <a:p>
            <a:pPr marL="0" indent="0">
              <a:buNone/>
            </a:pPr>
            <a:r>
              <a:rPr lang="pl-PL" dirty="0" smtClean="0">
                <a:latin typeface="+mj-lt"/>
              </a:rPr>
              <a:t>• Transportu do i z ośrodka jak i podczas trwania projektu ( zależnie od ilości chętnych osób)</a:t>
            </a:r>
          </a:p>
          <a:p>
            <a:pPr marL="0" indent="0">
              <a:buNone/>
            </a:pPr>
            <a:r>
              <a:rPr lang="pl-PL" dirty="0" smtClean="0">
                <a:latin typeface="+mj-lt"/>
              </a:rPr>
              <a:t>• Ubezpieczenia uczestników. Należy wykupić we własnym zakresie. </a:t>
            </a:r>
            <a:endParaRPr lang="pl-PL" dirty="0">
              <a:latin typeface="+mj-lt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1535" y="531397"/>
            <a:ext cx="3587702" cy="236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49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788877" cy="1325563"/>
          </a:xfrm>
        </p:spPr>
        <p:txBody>
          <a:bodyPr/>
          <a:lstStyle/>
          <a:p>
            <a:r>
              <a:rPr lang="pl-PL" dirty="0" smtClean="0"/>
              <a:t>TERMIN WYJAZDU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04.06.2017 – 10.06.2017 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012" y="2333625"/>
            <a:ext cx="4302003" cy="384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8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685177"/>
          </a:xfrm>
        </p:spPr>
        <p:txBody>
          <a:bodyPr>
            <a:noAutofit/>
          </a:bodyPr>
          <a:lstStyle/>
          <a:p>
            <a:r>
              <a:rPr lang="pl-PL" sz="3200" dirty="0" smtClean="0"/>
              <a:t>Organizator:</a:t>
            </a:r>
            <a:br>
              <a:rPr lang="pl-PL" sz="3200" dirty="0" smtClean="0"/>
            </a:br>
            <a:r>
              <a:rPr lang="pl-PL" sz="3200" dirty="0" smtClean="0"/>
              <a:t>Organizatorem projektu jest Organizacja </a:t>
            </a:r>
            <a:r>
              <a:rPr lang="pl-PL" sz="3200" b="1" dirty="0" smtClean="0"/>
              <a:t>pozarządowa EMPIRE</a:t>
            </a:r>
            <a:r>
              <a:rPr lang="pl-PL" sz="3200" dirty="0" smtClean="0"/>
              <a:t>, która ma swoje siedziby w 3 krajach Unii Europejskiej; </a:t>
            </a:r>
            <a:br>
              <a:rPr lang="pl-PL" sz="3200" dirty="0" smtClean="0"/>
            </a:br>
            <a:r>
              <a:rPr lang="pl-PL" sz="3200" dirty="0" smtClean="0"/>
              <a:t>• Polska (Radom, rok zał. 2002, . www.empire-szkola.pl </a:t>
            </a:r>
            <a:br>
              <a:rPr lang="pl-PL" sz="3200" dirty="0" smtClean="0"/>
            </a:br>
            <a:r>
              <a:rPr lang="pl-PL" sz="3200" dirty="0" smtClean="0"/>
              <a:t>• Słowacja ( Bratysława i Koszyce rok zał. 2004, posiada akredytacje Słowackiego Ministerstwa Edukacji ). </a:t>
            </a:r>
            <a:br>
              <a:rPr lang="pl-PL" sz="3200" dirty="0" smtClean="0"/>
            </a:br>
            <a:r>
              <a:rPr lang="pl-PL" sz="3200" dirty="0" smtClean="0"/>
              <a:t>• Czechy ( Praga, rok zał. 2005,)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4529797"/>
            <a:ext cx="10515600" cy="1647165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771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606" y="678130"/>
            <a:ext cx="9149862" cy="1465605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ZAPRASZAMY DO UDZIAŁU W PROJEKCIE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3967" y="3910819"/>
            <a:ext cx="10837984" cy="1856935"/>
          </a:xfrm>
        </p:spPr>
        <p:txBody>
          <a:bodyPr>
            <a:normAutofit/>
          </a:bodyPr>
          <a:lstStyle/>
          <a:p>
            <a:r>
              <a:rPr lang="pl-PL" dirty="0" smtClean="0"/>
              <a:t>Zapisy przez dziennik </a:t>
            </a:r>
            <a:r>
              <a:rPr lang="pl-PL" dirty="0" err="1" smtClean="0"/>
              <a:t>Librus</a:t>
            </a:r>
            <a:r>
              <a:rPr lang="pl-PL" dirty="0" smtClean="0"/>
              <a:t> (p</a:t>
            </a:r>
            <a:r>
              <a:rPr lang="pl-PL" dirty="0"/>
              <a:t>. Katarzyna </a:t>
            </a:r>
            <a:r>
              <a:rPr lang="pl-PL" dirty="0" smtClean="0"/>
              <a:t>Babiarz- k</a:t>
            </a:r>
            <a:r>
              <a:rPr lang="pl-PL" dirty="0" smtClean="0"/>
              <a:t>oordynator szkolny )</a:t>
            </a:r>
          </a:p>
          <a:p>
            <a:pPr marL="0" indent="0">
              <a:buNone/>
            </a:pPr>
            <a:r>
              <a:rPr lang="pl-PL" dirty="0" smtClean="0"/>
              <a:t> Materiały </a:t>
            </a:r>
            <a:r>
              <a:rPr lang="pl-PL" dirty="0" smtClean="0"/>
              <a:t>pobrane </a:t>
            </a:r>
            <a:r>
              <a:rPr lang="pl-PL" dirty="0"/>
              <a:t>ze strony </a:t>
            </a:r>
            <a:r>
              <a:rPr lang="pl-PL" dirty="0" smtClean="0">
                <a:hlinkClick r:id="rId2"/>
              </a:rPr>
              <a:t>www.internationalvillage.eu</a:t>
            </a:r>
            <a:endParaRPr lang="pl-PL" dirty="0" smtClean="0"/>
          </a:p>
          <a:p>
            <a:r>
              <a:rPr lang="pl-PL" dirty="0" smtClean="0"/>
              <a:t>Zdjęcia ze strony www.facebook.internationalvillage.com/photo.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468" y="506437"/>
            <a:ext cx="2400678" cy="240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11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80403" y="98474"/>
            <a:ext cx="10515600" cy="234930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dirty="0"/>
              <a:t>Projekt </a:t>
            </a:r>
            <a:r>
              <a:rPr lang="pl-PL" sz="3600" b="1" dirty="0" smtClean="0"/>
              <a:t>INTERNATIONAL </a:t>
            </a:r>
            <a:r>
              <a:rPr lang="pl-PL" sz="3600" b="1" dirty="0"/>
              <a:t>VILLAGE  </a:t>
            </a:r>
            <a:r>
              <a:rPr lang="pl-PL" sz="3600" dirty="0"/>
              <a:t>jest ciekawą </a:t>
            </a:r>
            <a:r>
              <a:rPr lang="pl-PL" sz="3600" b="1" u="sng" dirty="0"/>
              <a:t>alternatywą </a:t>
            </a:r>
            <a:r>
              <a:rPr lang="pl-PL" sz="3600" dirty="0"/>
              <a:t>dla tradycyjnych zielonych szkół oraz wycieczek szkolnych, organizowanych na terenie Polski 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i </a:t>
            </a:r>
            <a:r>
              <a:rPr lang="pl-PL" sz="3600" dirty="0"/>
              <a:t>za granicą, w których uczestniczy młodzież tylko z Polski. </a:t>
            </a:r>
            <a:br>
              <a:rPr lang="pl-PL" sz="3600" dirty="0"/>
            </a:br>
            <a:endParaRPr lang="pl-PL" sz="3600" dirty="0"/>
          </a:p>
        </p:txBody>
      </p:sp>
      <p:pic>
        <p:nvPicPr>
          <p:cNvPr id="11" name="Symbol zastępczy zawartości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3366" y="2855741"/>
            <a:ext cx="5416062" cy="364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1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Główne założenia projektu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108" y="1825625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8857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2433710"/>
          </a:xfrm>
        </p:spPr>
        <p:txBody>
          <a:bodyPr>
            <a:normAutofit/>
          </a:bodyPr>
          <a:lstStyle/>
          <a:p>
            <a:r>
              <a:rPr lang="pl-PL" sz="2800" dirty="0" smtClean="0"/>
              <a:t>W 2017r młodzież z </a:t>
            </a:r>
            <a:r>
              <a:rPr lang="pl-PL" sz="2800" b="1" dirty="0" smtClean="0"/>
              <a:t>różnych krajów Europy </a:t>
            </a:r>
            <a:r>
              <a:rPr lang="pl-PL" sz="2800" dirty="0" smtClean="0"/>
              <a:t>spotka się w ośrodku zlokalizowanym na Słowacji, aby przez 7 dni uczestniczyć w  zajęciach integracyjnych prowadzonych przez osoby ze </a:t>
            </a:r>
            <a:r>
              <a:rPr lang="pl-PL" sz="2800" b="1" dirty="0" smtClean="0"/>
              <a:t>Stanów Zjednoczonych, Wielkiej Brytanii oraz Kanady </a:t>
            </a:r>
            <a:r>
              <a:rPr lang="pl-PL" sz="2800" dirty="0" smtClean="0"/>
              <a:t>. Będą to zajęcia językowe, sportowe oraz zajęcia związane z muzyką i sztuką</a:t>
            </a:r>
            <a:r>
              <a:rPr lang="pl-PL" sz="2800" dirty="0"/>
              <a:t>.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535865"/>
            <a:ext cx="5181600" cy="3886200"/>
          </a:xfrm>
          <a:prstGeom prst="rect">
            <a:avLst/>
          </a:prstGeom>
        </p:spPr>
      </p:pic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51386" y="2440907"/>
            <a:ext cx="4505334" cy="398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53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57570"/>
          </a:xfrm>
        </p:spPr>
        <p:txBody>
          <a:bodyPr>
            <a:noAutofit/>
          </a:bodyPr>
          <a:lstStyle/>
          <a:p>
            <a:r>
              <a:rPr lang="pl-PL" sz="3200" dirty="0" smtClean="0"/>
              <a:t>Projekt pozwala uczniom </a:t>
            </a:r>
            <a:r>
              <a:rPr lang="pl-PL" sz="3200" b="1" dirty="0" smtClean="0"/>
              <a:t>nawiązać nowe, międzynarodowe kontakty</a:t>
            </a:r>
            <a:r>
              <a:rPr lang="pl-PL" sz="3200" dirty="0" smtClean="0"/>
              <a:t> z uczniami innej narodowości, poznać kulturę </a:t>
            </a:r>
            <a:br>
              <a:rPr lang="pl-PL" sz="3200" dirty="0" smtClean="0"/>
            </a:br>
            <a:r>
              <a:rPr lang="pl-PL" sz="3200" dirty="0" smtClean="0"/>
              <a:t>i tradycje narodowe krajów w nim uczestniczących, a także </a:t>
            </a:r>
            <a:r>
              <a:rPr lang="pl-PL" sz="3200" b="1" dirty="0" smtClean="0"/>
              <a:t>porozmawiać po angielsku </a:t>
            </a:r>
            <a:r>
              <a:rPr lang="pl-PL" sz="3200" dirty="0" smtClean="0"/>
              <a:t>z rówieśnikami z Europy.</a:t>
            </a:r>
            <a:endParaRPr lang="pl-PL" sz="32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108" y="2506662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4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039257"/>
          </a:xfrm>
        </p:spPr>
        <p:txBody>
          <a:bodyPr>
            <a:noAutofit/>
          </a:bodyPr>
          <a:lstStyle/>
          <a:p>
            <a:r>
              <a:rPr lang="pl-PL" sz="3200" dirty="0" smtClean="0"/>
              <a:t>Oficjalnym językiem projektu jest </a:t>
            </a:r>
            <a:r>
              <a:rPr lang="pl-PL" sz="3200" b="1" u="sng" dirty="0" smtClean="0"/>
              <a:t>język angielski</a:t>
            </a:r>
            <a:r>
              <a:rPr lang="pl-PL" sz="3200" dirty="0" smtClean="0"/>
              <a:t>, uczestnicy </a:t>
            </a:r>
            <a:r>
              <a:rPr lang="pl-PL" sz="3200" b="1" dirty="0" smtClean="0"/>
              <a:t>zobligowani są do posługiwania się </a:t>
            </a:r>
            <a:r>
              <a:rPr lang="pl-PL" sz="3200" dirty="0" smtClean="0"/>
              <a:t>tym językiem, dzięki czemu </a:t>
            </a:r>
            <a:r>
              <a:rPr lang="pl-PL" sz="3200" b="1" u="sng" dirty="0" smtClean="0"/>
              <a:t>przełamują  barierę nieśmiałości w mówieniu po angielsku.  </a:t>
            </a:r>
            <a:br>
              <a:rPr lang="pl-PL" sz="3200" b="1" u="sng" dirty="0" smtClean="0"/>
            </a:br>
            <a:r>
              <a:rPr lang="pl-PL" sz="3200" dirty="0" smtClean="0"/>
              <a:t> Jest to  niemały problemem dla młodzieży uczącej się języka angielskiego w szkole i jednocześnie nie mającej kontaktu z żywym językiem obcym na co dzień.</a:t>
            </a:r>
            <a:endParaRPr lang="pl-PL" sz="32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2345" y="3587750"/>
            <a:ext cx="4009797" cy="309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53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954850"/>
          </a:xfrm>
        </p:spPr>
        <p:txBody>
          <a:bodyPr/>
          <a:lstStyle/>
          <a:p>
            <a:r>
              <a:rPr lang="pl-PL" dirty="0" smtClean="0"/>
              <a:t>Program skierowany jest do uczniów w wieku 14-17 lat, którzy porozumiewają się językiem angielskim w stopniu komunikatywnym. 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2602" y="3319976"/>
            <a:ext cx="3951072" cy="337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99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Projekt rozpoczął się w 2011 roku i gościł 150 uczniów z 6 krajów Europy 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23164" y="109360"/>
            <a:ext cx="3882683" cy="3463834"/>
          </a:xfrm>
          <a:prstGeom prst="rect">
            <a:avLst/>
          </a:prstGeo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419642"/>
            <a:ext cx="6883376" cy="3742007"/>
          </a:xfrm>
        </p:spPr>
        <p:txBody>
          <a:bodyPr/>
          <a:lstStyle/>
          <a:p>
            <a:r>
              <a:rPr lang="pl-PL" sz="2800" dirty="0">
                <a:latin typeface="+mj-lt"/>
              </a:rPr>
              <a:t>W roku </a:t>
            </a:r>
            <a:r>
              <a:rPr lang="pl-PL" sz="2800" dirty="0" smtClean="0">
                <a:latin typeface="+mj-lt"/>
              </a:rPr>
              <a:t>2016r  </a:t>
            </a:r>
            <a:r>
              <a:rPr lang="pl-PL" sz="2800" dirty="0">
                <a:latin typeface="+mj-lt"/>
              </a:rPr>
              <a:t>uczestniczyło </a:t>
            </a:r>
            <a:r>
              <a:rPr lang="pl-PL" sz="2800" dirty="0" smtClean="0">
                <a:latin typeface="+mj-lt"/>
              </a:rPr>
              <a:t>w nim już </a:t>
            </a:r>
            <a:r>
              <a:rPr lang="pl-PL" sz="2800" b="1" u="sng" dirty="0">
                <a:latin typeface="+mj-lt"/>
              </a:rPr>
              <a:t>750 uczniów z 14 krajów Europy</a:t>
            </a:r>
            <a:r>
              <a:rPr lang="pl-PL" sz="2800" dirty="0">
                <a:latin typeface="+mj-lt"/>
              </a:rPr>
              <a:t>. Do tej pory w projekcie brało udział 3000 uczniów z 21 krajów: Austria, Belgia, Bułgaria, Chorwacja, Czechy, Dania, Finlandia, Holandia, Litwa, Łotwa, Macedonia, Niemcy, Polska, Rumunia, Serbia, Słowacja, Słowenia, Turcja, Ukraina, Węgry, Włochy.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4167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2757267"/>
          </a:xfrm>
        </p:spPr>
        <p:txBody>
          <a:bodyPr>
            <a:noAutofit/>
          </a:bodyPr>
          <a:lstStyle/>
          <a:p>
            <a:r>
              <a:rPr lang="pl-PL" sz="3200" dirty="0" smtClean="0"/>
              <a:t>International </a:t>
            </a:r>
            <a:r>
              <a:rPr lang="pl-PL" sz="3200" dirty="0" err="1" smtClean="0"/>
              <a:t>Village</a:t>
            </a:r>
            <a:r>
              <a:rPr lang="pl-PL" sz="3200" dirty="0" smtClean="0"/>
              <a:t> oferuje unikalną formę uczenia się poprzez doświadczenie kontaktu z rodzimymi użytkownikami języka oraz różnymi kulturami.  </a:t>
            </a:r>
            <a:br>
              <a:rPr lang="pl-PL" sz="3200" dirty="0" smtClean="0"/>
            </a:br>
            <a:r>
              <a:rPr lang="pl-PL" sz="3200" dirty="0" smtClean="0"/>
              <a:t>Projekt cieszy się dużą popularnością wśród młodych ludzi w Europie. </a:t>
            </a:r>
            <a:endParaRPr lang="pl-PL" sz="32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3920" y="2506662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58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517</TotalTime>
  <Words>399</Words>
  <Application>Microsoft Office PowerPoint</Application>
  <PresentationFormat>Panoramiczny</PresentationFormat>
  <Paragraphs>33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PROJEKT     INTERNATIONAL VILLAGE</vt:lpstr>
      <vt:lpstr>Projekt INTERNATIONAL VILLAGE  jest ciekawą alternatywą dla tradycyjnych zielonych szkół oraz wycieczek szkolnych, organizowanych na terenie Polski  i za granicą, w których uczestniczy młodzież tylko z Polski.  </vt:lpstr>
      <vt:lpstr>Główne założenia projektu</vt:lpstr>
      <vt:lpstr>W 2017r młodzież z różnych krajów Europy spotka się w ośrodku zlokalizowanym na Słowacji, aby przez 7 dni uczestniczyć w  zajęciach integracyjnych prowadzonych przez osoby ze Stanów Zjednoczonych, Wielkiej Brytanii oraz Kanady . Będą to zajęcia językowe, sportowe oraz zajęcia związane z muzyką i sztuką.</vt:lpstr>
      <vt:lpstr>Projekt pozwala uczniom nawiązać nowe, międzynarodowe kontakty z uczniami innej narodowości, poznać kulturę  i tradycje narodowe krajów w nim uczestniczących, a także porozmawiać po angielsku z rówieśnikami z Europy.</vt:lpstr>
      <vt:lpstr>Oficjalnym językiem projektu jest język angielski, uczestnicy zobligowani są do posługiwania się tym językiem, dzięki czemu przełamują  barierę nieśmiałości w mówieniu po angielsku.    Jest to  niemały problemem dla młodzieży uczącej się języka angielskiego w szkole i jednocześnie nie mającej kontaktu z żywym językiem obcym na co dzień.</vt:lpstr>
      <vt:lpstr>Program skierowany jest do uczniów w wieku 14-17 lat, którzy porozumiewają się językiem angielskim w stopniu komunikatywnym. </vt:lpstr>
      <vt:lpstr>Projekt rozpoczął się w 2011 roku i gościł 150 uczniów z 6 krajów Europy </vt:lpstr>
      <vt:lpstr>International Village oferuje unikalną formę uczenia się poprzez doświadczenie kontaktu z rodzimymi użytkownikami języka oraz różnymi kulturami.   Projekt cieszy się dużą popularnością wśród młodych ludzi w Europie. </vt:lpstr>
      <vt:lpstr>Cena:  </vt:lpstr>
      <vt:lpstr> Cena nie obejmuje: </vt:lpstr>
      <vt:lpstr>TERMIN WYJAZDU</vt:lpstr>
      <vt:lpstr>Organizator: Organizatorem projektu jest Organizacja pozarządowa EMPIRE, która ma swoje siedziby w 3 krajach Unii Europejskiej;  • Polska (Radom, rok zał. 2002, . www.empire-szkola.pl  • Słowacja ( Bratysława i Koszyce rok zał. 2004, posiada akredytacje Słowackiego Ministerstwa Edukacji ).  • Czechy ( Praga, rok zał. 2005,)</vt:lpstr>
      <vt:lpstr>ZAPRASZAMY DO UDZIAŁU W PROJEKCIE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    INTERNATIONAL VILLAGE</dc:title>
  <dc:creator>Kasia</dc:creator>
  <cp:lastModifiedBy>Kasia</cp:lastModifiedBy>
  <cp:revision>49</cp:revision>
  <dcterms:created xsi:type="dcterms:W3CDTF">2016-11-03T08:38:21Z</dcterms:created>
  <dcterms:modified xsi:type="dcterms:W3CDTF">2016-11-07T09:32:49Z</dcterms:modified>
</cp:coreProperties>
</file>